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7"/>
  </p:sldMasterIdLst>
  <p:notesMasterIdLst>
    <p:notesMasterId r:id="rId40"/>
  </p:notesMasterIdLst>
  <p:sldIdLst>
    <p:sldId id="256" r:id="rId8"/>
    <p:sldId id="342" r:id="rId9"/>
    <p:sldId id="275" r:id="rId10"/>
    <p:sldId id="337" r:id="rId11"/>
    <p:sldId id="317" r:id="rId12"/>
    <p:sldId id="320" r:id="rId13"/>
    <p:sldId id="343" r:id="rId14"/>
    <p:sldId id="290" r:id="rId15"/>
    <p:sldId id="3425" r:id="rId16"/>
    <p:sldId id="3417" r:id="rId17"/>
    <p:sldId id="267" r:id="rId18"/>
    <p:sldId id="333" r:id="rId19"/>
    <p:sldId id="334" r:id="rId20"/>
    <p:sldId id="331" r:id="rId21"/>
    <p:sldId id="257" r:id="rId22"/>
    <p:sldId id="336" r:id="rId23"/>
    <p:sldId id="3427" r:id="rId24"/>
    <p:sldId id="318" r:id="rId25"/>
    <p:sldId id="266" r:id="rId26"/>
    <p:sldId id="259" r:id="rId27"/>
    <p:sldId id="269" r:id="rId28"/>
    <p:sldId id="261" r:id="rId29"/>
    <p:sldId id="3416" r:id="rId30"/>
    <p:sldId id="3415" r:id="rId31"/>
    <p:sldId id="3414" r:id="rId32"/>
    <p:sldId id="3426" r:id="rId33"/>
    <p:sldId id="3422" r:id="rId34"/>
    <p:sldId id="3423" r:id="rId35"/>
    <p:sldId id="293" r:id="rId36"/>
    <p:sldId id="3424" r:id="rId37"/>
    <p:sldId id="3411" r:id="rId38"/>
    <p:sldId id="274" r:id="rId39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342"/>
            <p14:sldId id="275"/>
            <p14:sldId id="337"/>
            <p14:sldId id="317"/>
            <p14:sldId id="320"/>
            <p14:sldId id="343"/>
            <p14:sldId id="290"/>
            <p14:sldId id="3425"/>
            <p14:sldId id="3417"/>
            <p14:sldId id="267"/>
            <p14:sldId id="333"/>
            <p14:sldId id="334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427"/>
            <p14:sldId id="318"/>
            <p14:sldId id="266"/>
            <p14:sldId id="259"/>
            <p14:sldId id="269"/>
            <p14:sldId id="261"/>
            <p14:sldId id="3416"/>
            <p14:sldId id="3415"/>
            <p14:sldId id="3414"/>
            <p14:sldId id="3426"/>
            <p14:sldId id="3422"/>
            <p14:sldId id="3423"/>
            <p14:sldId id="293"/>
            <p14:sldId id="3424"/>
            <p14:sldId id="341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/>
    <p:restoredTop sz="62772" autoAdjust="0"/>
  </p:normalViewPr>
  <p:slideViewPr>
    <p:cSldViewPr snapToGrid="0">
      <p:cViewPr varScale="1">
        <p:scale>
          <a:sx n="61" d="100"/>
          <a:sy n="61" d="100"/>
        </p:scale>
        <p:origin x="19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da9c224c-5e2a-4d10-8ea1-a78c8394d403contosocafebuildbot1+bot&amp;setflight=chtbotan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builder-concept-middleware?view=azure-bot-service-4.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5010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https://review.docs.microsoft.com/en-us/Bot-Framework/bot-service-concept-intelligence?branch=master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https://review.docs.microsoft.com/en-us/Bot-Framework/index#pivot=main&amp;panel=overview</a:t>
            </a:r>
          </a:p>
          <a:p>
            <a:endParaRPr lang="en-US" dirty="0"/>
          </a:p>
          <a:p>
            <a:r>
              <a:rPr lang="en-US" dirty="0"/>
              <a:t>Show the C#/Node dropdown on:</a:t>
            </a:r>
          </a:p>
          <a:p>
            <a:r>
              <a:rPr lang="en-US" dirty="0"/>
              <a:t>https://review.docs.microsoft.com/en-us/bot-framework/nodejs/bot-builder-nodejs-dialog-manage-conversation</a:t>
            </a:r>
          </a:p>
          <a:p>
            <a:endParaRPr lang="en-US" dirty="0"/>
          </a:p>
          <a:p>
            <a:r>
              <a:rPr lang="en-US" dirty="0"/>
              <a:t>Show filtering. For example, “Dialog”. </a:t>
            </a:r>
          </a:p>
          <a:p>
            <a:r>
              <a:rPr lang="en-US" dirty="0"/>
              <a:t>Show the dark theme. </a:t>
            </a:r>
          </a:p>
          <a:p>
            <a:r>
              <a:rPr lang="en-US" dirty="0"/>
              <a:t>Show the site is responsive.</a:t>
            </a:r>
          </a:p>
          <a:p>
            <a:endParaRPr lang="en-US" dirty="0"/>
          </a:p>
          <a:p>
            <a:r>
              <a:rPr lang="en-US" dirty="0"/>
              <a:t>Show the Adaptive Card help: </a:t>
            </a:r>
          </a:p>
          <a:p>
            <a:r>
              <a:rPr lang="en-US" dirty="0"/>
              <a:t>https://review.docs.microsoft.com/en-us/bot-framework/dotnet/bot-builder-dotnet-add-rich-card-attachments#a-idadaptive-carda-add-an-adaptive-card-to-a-message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3617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 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5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https://blog.botframework.com/2017/06/26/Speech-To-Text/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8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9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64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7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https://docs.microsoft.com/en-us/azure/bot-service/bot-builder-concept-middleware?view=azure-bot-service-4.0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Why?</a:t>
            </a:r>
          </a:p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two main reasons: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C#/Node.js SDKs in v3 are vastly different. There are different names for the same concepts, different concepts, different architectures, no common extensibility points, and complex dependency trees.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Both SDKs are too opinionated, regarding conversation management and state management.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797794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So, as you might've guessed, the Bot Framework v4 SDK had four related goals: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Simplify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Unify programming models across languages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 developers to pick components and services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Break monolithic stack into a la carte libraries to enable more innovation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98760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0201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034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579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2/3/2019 1:15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5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3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service-scenario-over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zure.microsoft.com/en-us/solutions/architecture/?product=bot-servic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.docs.microsoft.com/en-us/Bot-Framework/index#pivot=main&amp;panel=over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eview.docs.microsoft.com/en-us/Bot-Framework/bot-service-concept-intelligence?branch=maste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moksha%20Bellevu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ing.com/search?q=top+bots&amp;go=Search&amp;qs=ds&amp;form=QBR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otframework.com/2017/06/26/Speech-To-Tex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aka.ms/LearnAI-Eth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otemulato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en-us/azure/bot-service/bot-builder-concept-middleware?view=azure-bot-service-4.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microsoftvirtualacademy.com/" TargetMode="External"/><Relationship Id="rId5" Type="http://schemas.openxmlformats.org/officeDocument/2006/relationships/hyperlink" Target="https://github.com/Microsoft/BotBuilder" TargetMode="External"/><Relationship Id="rId4" Type="http://schemas.openxmlformats.org/officeDocument/2006/relationships/hyperlink" Target="https://docs.microsoft.com/en-us/bot-framework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daai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LearnAI-Airlif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rosouz@microsoft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botframework.com/en-us/restapi/directline3/swagger.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.botframework.com/2017/06/26/Speech-To-Tex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Bots 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Rodrigo Souza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LearnAI Team</a:t>
            </a:r>
          </a:p>
          <a:p>
            <a:r>
              <a:rPr lang="en-US" dirty="0"/>
              <a:t>Microsoft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Key Links for Bots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3662541"/>
          </a:xfrm>
        </p:spPr>
        <p:txBody>
          <a:bodyPr/>
          <a:lstStyle/>
          <a:p>
            <a:pPr marL="0" indent="0" fontAlgn="ctr">
              <a:buNone/>
            </a:pPr>
            <a:r>
              <a:rPr lang="en-US" sz="3600" dirty="0"/>
              <a:t>Scenarios</a:t>
            </a:r>
          </a:p>
          <a:p>
            <a:pPr marL="0" indent="0" fontAlgn="ctr">
              <a:buNone/>
            </a:pPr>
            <a:r>
              <a:rPr lang="x-none" sz="2400" dirty="0">
                <a:hlinkClick r:id="rId3"/>
              </a:rPr>
              <a:t>https://docs.microsoft.com/en-us/azure/bot-service/bot-service-scenario-overview</a:t>
            </a:r>
            <a:endParaRPr lang="en-US" sz="2400" dirty="0"/>
          </a:p>
          <a:p>
            <a:pPr marL="0" indent="0" fontAlgn="ctr">
              <a:buNone/>
            </a:pPr>
            <a:endParaRPr lang="x-none" sz="2400" dirty="0"/>
          </a:p>
          <a:p>
            <a:pPr marL="0" indent="0" fontAlgn="ctr">
              <a:buNone/>
            </a:pPr>
            <a:r>
              <a:rPr lang="en-US" sz="3200" dirty="0"/>
              <a:t>Reference Architectures</a:t>
            </a:r>
          </a:p>
          <a:p>
            <a:pPr marL="0" indent="0" fontAlgn="ctr">
              <a:buNone/>
            </a:pPr>
            <a:r>
              <a:rPr lang="en-US" sz="2400" dirty="0">
                <a:hlinkClick r:id="rId4"/>
              </a:rPr>
              <a:t>https://azure.microsoft.com/en-us/solutions/architecture/?product=bot-service</a:t>
            </a:r>
            <a:r>
              <a:rPr lang="en-US" sz="2400" dirty="0"/>
              <a:t> 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endParaRPr lang="en-US" sz="2400" dirty="0"/>
          </a:p>
          <a:p>
            <a:pPr lvl="4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4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docs!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233ED-BD02-4CEE-A96E-F5939597B77D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A542D3-EE29-4FAF-9D27-9AAE3F681336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61683-2C7C-46E3-9C0B-1A87A7DC2F3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424364-6015-4A9E-A3D8-CDA406F0FA30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B0CED0-DDED-4B3E-A583-16EC83812FB1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1C73-79AA-4414-A37F-38C439CC3743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987D0-A452-4854-BAC7-82AFE470C1EB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Comprehensive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A85BB-1E17-4C1A-B5CF-4C7178B7C537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Scenario-based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19677-0AC8-4C85-9312-DE6C43123027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Well organized 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and discoverable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7B27-C0C5-462E-8BF1-D9117A3A2F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BF601-456C-4E02-8EB3-C29F3DCBE6BE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9D2F595-D709-4887-930F-DE1DC61D112B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design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C606E-282C-4393-A6C4-FF593DB3ADB7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Patterns and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E23DB-5822-48EB-BC96-18424835139B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C0EA03-5E7D-4A5A-9522-4183A3E821F3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9DDF9-57A5-4B42-8563-D08FE7060644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249BF2-3F10-4154-BB39-379963A6EB3F}"/>
              </a:ext>
            </a:extLst>
          </p:cNvPr>
          <p:cNvSpPr/>
          <p:nvPr/>
        </p:nvSpPr>
        <p:spPr>
          <a:xfrm>
            <a:off x="845149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Searchable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7588F-36D6-4DBE-A628-7E56AA4E82AD}"/>
              </a:ext>
            </a:extLst>
          </p:cNvPr>
          <p:cNvSpPr/>
          <p:nvPr/>
        </p:nvSpPr>
        <p:spPr>
          <a:xfrm>
            <a:off x="8427597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with APIs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B5465-E2DA-4E3C-A70D-BED1E35E2CC1}"/>
              </a:ext>
            </a:extLst>
          </p:cNvPr>
          <p:cNvSpPr/>
          <p:nvPr/>
        </p:nvSpPr>
        <p:spPr>
          <a:xfrm>
            <a:off x="8457921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read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3ED7B-B180-413F-8F7B-CFC351CC07F4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51CC39-04EC-4916-A2C4-92766CA28966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E3A45F88-09B6-4BA6-B644-CC6AD4EE16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771" y="3120494"/>
            <a:ext cx="2561482" cy="8965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E91B75-9519-4C38-8785-62DD6A0BBFB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3345" y="3079077"/>
            <a:ext cx="2798150" cy="9793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6DF2D7-CBC1-4BFB-BB33-3A5AC85949A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826" y="3073553"/>
            <a:ext cx="2829730" cy="99040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1A7244-3FFC-4289-B747-21D6AD46859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7">
            <a:extLst>
              <a:ext uri="{FF2B5EF4-FFF2-40B4-BE49-F238E27FC236}">
                <a16:creationId xmlns:a16="http://schemas.microsoft.com/office/drawing/2014/main" id="{8ED178B4-DFA0-471C-AE6B-ECC3A06BFA26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#1 Requested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82A2-3A92-427D-91BE-DA776DE164BA}"/>
              </a:ext>
            </a:extLst>
          </p:cNvPr>
          <p:cNvSpPr txBox="1"/>
          <p:nvPr/>
        </p:nvSpPr>
        <p:spPr>
          <a:xfrm>
            <a:off x="1206771" y="6367142"/>
            <a:ext cx="969085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https://review.docs.microsoft.com/en-us/Bot-Framework/bot-service-concept-intelligence?branch=master</a:t>
            </a:r>
          </a:p>
        </p:txBody>
      </p:sp>
    </p:spTree>
    <p:extLst>
      <p:ext uri="{BB962C8B-B14F-4D97-AF65-F5344CB8AC3E}">
        <p14:creationId xmlns:p14="http://schemas.microsoft.com/office/powerpoint/2010/main" val="130876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>
                <a:hlinkClick r:id="rId3"/>
              </a:rPr>
              <a:t>New documentation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Intelligent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DE51C-FE19-4393-A945-EDCC6DC8AC16}"/>
              </a:ext>
            </a:extLst>
          </p:cNvPr>
          <p:cNvSpPr/>
          <p:nvPr/>
        </p:nvSpPr>
        <p:spPr>
          <a:xfrm>
            <a:off x="366712" y="2967501"/>
            <a:ext cx="11467935" cy="2026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- Bots running in Bing Search results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https://www.bing.com/search?q=moksha%20Bellevue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Top Bots</a:t>
            </a:r>
          </a:p>
          <a:p>
            <a:r>
              <a:rPr lang="en-US" dirty="0">
                <a:hlinkClick r:id="rId4"/>
              </a:rPr>
              <a:t>https://www.bing.com/search?q=top+bots&amp;go=Search&amp;qs=ds&amp;form=QBRE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7753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6C59045-AC14-42DB-83E9-BD28CE43B266}"/>
              </a:ext>
            </a:extLst>
          </p:cNvPr>
          <p:cNvSpPr txBox="1">
            <a:spLocks/>
          </p:cNvSpPr>
          <p:nvPr/>
        </p:nvSpPr>
        <p:spPr>
          <a:xfrm>
            <a:off x="5156935" y="1680303"/>
            <a:ext cx="5681085" cy="72850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9388228-533D-4A7F-A167-214AD53BD3F9}"/>
              </a:ext>
            </a:extLst>
          </p:cNvPr>
          <p:cNvSpPr txBox="1">
            <a:spLocks/>
          </p:cNvSpPr>
          <p:nvPr/>
        </p:nvSpPr>
        <p:spPr>
          <a:xfrm>
            <a:off x="5156935" y="2407782"/>
            <a:ext cx="5281797" cy="728505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079608-5761-4542-9FA3-A84D32F0C0CD}"/>
              </a:ext>
            </a:extLst>
          </p:cNvPr>
          <p:cNvSpPr txBox="1">
            <a:spLocks/>
          </p:cNvSpPr>
          <p:nvPr/>
        </p:nvSpPr>
        <p:spPr>
          <a:xfrm>
            <a:off x="5156935" y="3135261"/>
            <a:ext cx="4987423" cy="728505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4B804AF-FE16-417E-A62E-91504A37ED25}"/>
              </a:ext>
            </a:extLst>
          </p:cNvPr>
          <p:cNvSpPr txBox="1">
            <a:spLocks/>
          </p:cNvSpPr>
          <p:nvPr/>
        </p:nvSpPr>
        <p:spPr>
          <a:xfrm>
            <a:off x="5156936" y="3862740"/>
            <a:ext cx="4723832" cy="72850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A99CB18-320D-4FFF-9D9D-584E5A989142}"/>
              </a:ext>
            </a:extLst>
          </p:cNvPr>
          <p:cNvSpPr txBox="1">
            <a:spLocks/>
          </p:cNvSpPr>
          <p:nvPr/>
        </p:nvSpPr>
        <p:spPr>
          <a:xfrm>
            <a:off x="5156936" y="4590219"/>
            <a:ext cx="4425558" cy="728505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companies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4A4F4B2-FB9E-4894-9C94-B7026802D3CC}"/>
              </a:ext>
            </a:extLst>
          </p:cNvPr>
          <p:cNvSpPr txBox="1">
            <a:spLocks/>
          </p:cNvSpPr>
          <p:nvPr/>
        </p:nvSpPr>
        <p:spPr>
          <a:xfrm>
            <a:off x="5156936" y="5317700"/>
            <a:ext cx="4161967" cy="728505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new features today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2DB3F-4A5E-40E9-8B3E-6CCC3F3D1D1E}"/>
              </a:ext>
            </a:extLst>
          </p:cNvPr>
          <p:cNvSpPr/>
          <p:nvPr/>
        </p:nvSpPr>
        <p:spPr bwMode="auto">
          <a:xfrm>
            <a:off x="-1" y="1623858"/>
            <a:ext cx="5156935" cy="46753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13BBD-B62A-41CF-93BA-51302CFD4DC5}"/>
              </a:ext>
            </a:extLst>
          </p:cNvPr>
          <p:cNvSpPr/>
          <p:nvPr/>
        </p:nvSpPr>
        <p:spPr bwMode="auto">
          <a:xfrm>
            <a:off x="457200" y="1680303"/>
            <a:ext cx="4699734" cy="4365902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8D718934-4FA0-4623-A17E-73C56651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 (Nov 2018)</a:t>
            </a:r>
          </a:p>
        </p:txBody>
      </p:sp>
      <p:sp>
        <p:nvSpPr>
          <p:cNvPr id="155" name="Freeform 589">
            <a:extLst>
              <a:ext uri="{FF2B5EF4-FFF2-40B4-BE49-F238E27FC236}">
                <a16:creationId xmlns:a16="http://schemas.microsoft.com/office/drawing/2014/main" id="{1A6DC399-D119-4337-9CC9-37A9C93B7263}"/>
              </a:ext>
            </a:extLst>
          </p:cNvPr>
          <p:cNvSpPr>
            <a:spLocks/>
          </p:cNvSpPr>
          <p:nvPr/>
        </p:nvSpPr>
        <p:spPr bwMode="auto">
          <a:xfrm>
            <a:off x="3276002" y="1804544"/>
            <a:ext cx="1683708" cy="898582"/>
          </a:xfrm>
          <a:custGeom>
            <a:avLst/>
            <a:gdLst>
              <a:gd name="T0" fmla="*/ 147 w 170"/>
              <a:gd name="T1" fmla="*/ 45 h 91"/>
              <a:gd name="T2" fmla="*/ 146 w 170"/>
              <a:gd name="T3" fmla="*/ 45 h 91"/>
              <a:gd name="T4" fmla="*/ 101 w 170"/>
              <a:gd name="T5" fmla="*/ 0 h 91"/>
              <a:gd name="T6" fmla="*/ 56 w 170"/>
              <a:gd name="T7" fmla="*/ 40 h 91"/>
              <a:gd name="T8" fmla="*/ 31 w 170"/>
              <a:gd name="T9" fmla="*/ 28 h 91"/>
              <a:gd name="T10" fmla="*/ 0 w 170"/>
              <a:gd name="T11" fmla="*/ 60 h 91"/>
              <a:gd name="T12" fmla="*/ 31 w 170"/>
              <a:gd name="T13" fmla="*/ 91 h 91"/>
              <a:gd name="T14" fmla="*/ 147 w 170"/>
              <a:gd name="T15" fmla="*/ 91 h 91"/>
              <a:gd name="T16" fmla="*/ 170 w 170"/>
              <a:gd name="T17" fmla="*/ 68 h 91"/>
              <a:gd name="T18" fmla="*/ 147 w 170"/>
              <a:gd name="T1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0" h="91">
                <a:moveTo>
                  <a:pt x="147" y="45"/>
                </a:moveTo>
                <a:cubicBezTo>
                  <a:pt x="146" y="45"/>
                  <a:pt x="146" y="45"/>
                  <a:pt x="146" y="45"/>
                </a:cubicBezTo>
                <a:cubicBezTo>
                  <a:pt x="146" y="20"/>
                  <a:pt x="126" y="0"/>
                  <a:pt x="101" y="0"/>
                </a:cubicBezTo>
                <a:cubicBezTo>
                  <a:pt x="78" y="0"/>
                  <a:pt x="59" y="18"/>
                  <a:pt x="56" y="40"/>
                </a:cubicBezTo>
                <a:cubicBezTo>
                  <a:pt x="50" y="33"/>
                  <a:pt x="41" y="28"/>
                  <a:pt x="31" y="28"/>
                </a:cubicBezTo>
                <a:cubicBezTo>
                  <a:pt x="14" y="28"/>
                  <a:pt x="0" y="42"/>
                  <a:pt x="0" y="60"/>
                </a:cubicBezTo>
                <a:cubicBezTo>
                  <a:pt x="0" y="77"/>
                  <a:pt x="14" y="91"/>
                  <a:pt x="31" y="91"/>
                </a:cubicBezTo>
                <a:cubicBezTo>
                  <a:pt x="147" y="91"/>
                  <a:pt x="147" y="91"/>
                  <a:pt x="147" y="91"/>
                </a:cubicBezTo>
                <a:cubicBezTo>
                  <a:pt x="160" y="91"/>
                  <a:pt x="170" y="81"/>
                  <a:pt x="170" y="68"/>
                </a:cubicBezTo>
                <a:cubicBezTo>
                  <a:pt x="170" y="56"/>
                  <a:pt x="160" y="45"/>
                  <a:pt x="14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591">
            <a:extLst>
              <a:ext uri="{FF2B5EF4-FFF2-40B4-BE49-F238E27FC236}">
                <a16:creationId xmlns:a16="http://schemas.microsoft.com/office/drawing/2014/main" id="{0BF0476E-6DA2-4B8D-A37A-C088C4F16034}"/>
              </a:ext>
            </a:extLst>
          </p:cNvPr>
          <p:cNvSpPr>
            <a:spLocks/>
          </p:cNvSpPr>
          <p:nvPr/>
        </p:nvSpPr>
        <p:spPr bwMode="auto">
          <a:xfrm>
            <a:off x="664469" y="2317239"/>
            <a:ext cx="1556636" cy="880429"/>
          </a:xfrm>
          <a:custGeom>
            <a:avLst/>
            <a:gdLst>
              <a:gd name="T0" fmla="*/ 131 w 157"/>
              <a:gd name="T1" fmla="*/ 37 h 89"/>
              <a:gd name="T2" fmla="*/ 128 w 157"/>
              <a:gd name="T3" fmla="*/ 38 h 89"/>
              <a:gd name="T4" fmla="*/ 131 w 157"/>
              <a:gd name="T5" fmla="*/ 26 h 89"/>
              <a:gd name="T6" fmla="*/ 105 w 157"/>
              <a:gd name="T7" fmla="*/ 0 h 89"/>
              <a:gd name="T8" fmla="*/ 80 w 157"/>
              <a:gd name="T9" fmla="*/ 23 h 89"/>
              <a:gd name="T10" fmla="*/ 61 w 157"/>
              <a:gd name="T11" fmla="*/ 15 h 89"/>
              <a:gd name="T12" fmla="*/ 35 w 157"/>
              <a:gd name="T13" fmla="*/ 39 h 89"/>
              <a:gd name="T14" fmla="*/ 26 w 157"/>
              <a:gd name="T15" fmla="*/ 37 h 89"/>
              <a:gd name="T16" fmla="*/ 0 w 157"/>
              <a:gd name="T17" fmla="*/ 63 h 89"/>
              <a:gd name="T18" fmla="*/ 26 w 157"/>
              <a:gd name="T19" fmla="*/ 89 h 89"/>
              <a:gd name="T20" fmla="*/ 131 w 157"/>
              <a:gd name="T21" fmla="*/ 89 h 89"/>
              <a:gd name="T22" fmla="*/ 157 w 157"/>
              <a:gd name="T23" fmla="*/ 63 h 89"/>
              <a:gd name="T24" fmla="*/ 131 w 157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" h="89">
                <a:moveTo>
                  <a:pt x="131" y="37"/>
                </a:moveTo>
                <a:cubicBezTo>
                  <a:pt x="130" y="37"/>
                  <a:pt x="129" y="38"/>
                  <a:pt x="128" y="38"/>
                </a:cubicBezTo>
                <a:cubicBezTo>
                  <a:pt x="130" y="34"/>
                  <a:pt x="131" y="30"/>
                  <a:pt x="131" y="26"/>
                </a:cubicBezTo>
                <a:cubicBezTo>
                  <a:pt x="131" y="12"/>
                  <a:pt x="120" y="0"/>
                  <a:pt x="105" y="0"/>
                </a:cubicBezTo>
                <a:cubicBezTo>
                  <a:pt x="92" y="0"/>
                  <a:pt x="81" y="10"/>
                  <a:pt x="80" y="23"/>
                </a:cubicBezTo>
                <a:cubicBezTo>
                  <a:pt x="75" y="18"/>
                  <a:pt x="68" y="15"/>
                  <a:pt x="61" y="15"/>
                </a:cubicBezTo>
                <a:cubicBezTo>
                  <a:pt x="47" y="15"/>
                  <a:pt x="35" y="25"/>
                  <a:pt x="35" y="39"/>
                </a:cubicBezTo>
                <a:cubicBezTo>
                  <a:pt x="32" y="38"/>
                  <a:pt x="29" y="37"/>
                  <a:pt x="26" y="37"/>
                </a:cubicBezTo>
                <a:cubicBezTo>
                  <a:pt x="12" y="37"/>
                  <a:pt x="0" y="49"/>
                  <a:pt x="0" y="63"/>
                </a:cubicBezTo>
                <a:cubicBezTo>
                  <a:pt x="0" y="78"/>
                  <a:pt x="12" y="89"/>
                  <a:pt x="26" y="89"/>
                </a:cubicBezTo>
                <a:cubicBezTo>
                  <a:pt x="131" y="89"/>
                  <a:pt x="131" y="89"/>
                  <a:pt x="131" y="89"/>
                </a:cubicBezTo>
                <a:cubicBezTo>
                  <a:pt x="145" y="89"/>
                  <a:pt x="157" y="78"/>
                  <a:pt x="157" y="63"/>
                </a:cubicBezTo>
                <a:cubicBezTo>
                  <a:pt x="157" y="49"/>
                  <a:pt x="145" y="37"/>
                  <a:pt x="13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A4F05C-184C-40A8-B968-8166599D3180}"/>
              </a:ext>
            </a:extLst>
          </p:cNvPr>
          <p:cNvGrpSpPr/>
          <p:nvPr/>
        </p:nvGrpSpPr>
        <p:grpSpPr>
          <a:xfrm>
            <a:off x="2805424" y="5214985"/>
            <a:ext cx="773164" cy="773164"/>
            <a:chOff x="3230240" y="5111902"/>
            <a:chExt cx="665993" cy="665993"/>
          </a:xfrm>
        </p:grpSpPr>
        <p:sp>
          <p:nvSpPr>
            <p:cNvPr id="10" name="Star: 8 Points 9">
              <a:extLst>
                <a:ext uri="{FF2B5EF4-FFF2-40B4-BE49-F238E27FC236}">
                  <a16:creationId xmlns:a16="http://schemas.microsoft.com/office/drawing/2014/main" id="{8B064B8C-398E-4539-9FEC-87C1F9AB34B7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Star: 8 Points 158">
              <a:extLst>
                <a:ext uri="{FF2B5EF4-FFF2-40B4-BE49-F238E27FC236}">
                  <a16:creationId xmlns:a16="http://schemas.microsoft.com/office/drawing/2014/main" id="{40D780FA-F2D6-4968-924E-35FFEFE4CCDB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B142E8-81BC-4029-99FD-6F29F88AE2AD}"/>
              </a:ext>
            </a:extLst>
          </p:cNvPr>
          <p:cNvGrpSpPr/>
          <p:nvPr/>
        </p:nvGrpSpPr>
        <p:grpSpPr>
          <a:xfrm>
            <a:off x="2171024" y="5114557"/>
            <a:ext cx="474225" cy="474225"/>
            <a:chOff x="3230240" y="5111902"/>
            <a:chExt cx="665993" cy="665993"/>
          </a:xfrm>
        </p:grpSpPr>
        <p:sp>
          <p:nvSpPr>
            <p:cNvPr id="161" name="Star: 8 Points 160">
              <a:extLst>
                <a:ext uri="{FF2B5EF4-FFF2-40B4-BE49-F238E27FC236}">
                  <a16:creationId xmlns:a16="http://schemas.microsoft.com/office/drawing/2014/main" id="{2DC96EEA-C605-47B4-9A26-F5824E179445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Star: 8 Points 161">
              <a:extLst>
                <a:ext uri="{FF2B5EF4-FFF2-40B4-BE49-F238E27FC236}">
                  <a16:creationId xmlns:a16="http://schemas.microsoft.com/office/drawing/2014/main" id="{FB5E885B-E1B2-40C9-A294-3BABF629319D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9B757-04BE-429F-876E-D91B9A282A95}"/>
              </a:ext>
            </a:extLst>
          </p:cNvPr>
          <p:cNvGrpSpPr/>
          <p:nvPr/>
        </p:nvGrpSpPr>
        <p:grpSpPr>
          <a:xfrm>
            <a:off x="1817497" y="2143189"/>
            <a:ext cx="2015619" cy="3150391"/>
            <a:chOff x="9630288" y="6546349"/>
            <a:chExt cx="386924" cy="604758"/>
          </a:xfrm>
        </p:grpSpPr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70B46705-90DF-466B-A48E-1804E8AE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822" y="6890619"/>
              <a:ext cx="123390" cy="260488"/>
            </a:xfrm>
            <a:custGeom>
              <a:avLst/>
              <a:gdLst>
                <a:gd name="T0" fmla="*/ 0 w 93"/>
                <a:gd name="T1" fmla="*/ 127 h 197"/>
                <a:gd name="T2" fmla="*/ 54 w 93"/>
                <a:gd name="T3" fmla="*/ 197 h 197"/>
                <a:gd name="T4" fmla="*/ 76 w 93"/>
                <a:gd name="T5" fmla="*/ 43 h 197"/>
                <a:gd name="T6" fmla="*/ 43 w 93"/>
                <a:gd name="T7" fmla="*/ 0 h 197"/>
                <a:gd name="T8" fmla="*/ 0 w 93"/>
                <a:gd name="T9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97">
                  <a:moveTo>
                    <a:pt x="0" y="127"/>
                  </a:moveTo>
                  <a:cubicBezTo>
                    <a:pt x="0" y="127"/>
                    <a:pt x="44" y="159"/>
                    <a:pt x="54" y="197"/>
                  </a:cubicBezTo>
                  <a:cubicBezTo>
                    <a:pt x="80" y="167"/>
                    <a:pt x="93" y="87"/>
                    <a:pt x="76" y="4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D8FCE73A-6223-466E-B3E7-A0161EB1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0288" y="6886050"/>
              <a:ext cx="121866" cy="258964"/>
            </a:xfrm>
            <a:custGeom>
              <a:avLst/>
              <a:gdLst>
                <a:gd name="T0" fmla="*/ 91 w 91"/>
                <a:gd name="T1" fmla="*/ 128 h 196"/>
                <a:gd name="T2" fmla="*/ 35 w 91"/>
                <a:gd name="T3" fmla="*/ 196 h 196"/>
                <a:gd name="T4" fmla="*/ 19 w 91"/>
                <a:gd name="T5" fmla="*/ 42 h 196"/>
                <a:gd name="T6" fmla="*/ 53 w 91"/>
                <a:gd name="T7" fmla="*/ 0 h 196"/>
                <a:gd name="T8" fmla="*/ 91 w 91"/>
                <a:gd name="T9" fmla="*/ 12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6">
                  <a:moveTo>
                    <a:pt x="91" y="128"/>
                  </a:moveTo>
                  <a:cubicBezTo>
                    <a:pt x="91" y="128"/>
                    <a:pt x="47" y="158"/>
                    <a:pt x="35" y="196"/>
                  </a:cubicBezTo>
                  <a:cubicBezTo>
                    <a:pt x="10" y="166"/>
                    <a:pt x="0" y="85"/>
                    <a:pt x="19" y="42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1" y="12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643B738B-7986-490E-8935-5C7CDD83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360" y="6684972"/>
              <a:ext cx="79213" cy="371690"/>
            </a:xfrm>
            <a:custGeom>
              <a:avLst/>
              <a:gdLst>
                <a:gd name="T0" fmla="*/ 31 w 60"/>
                <a:gd name="T1" fmla="*/ 0 h 281"/>
                <a:gd name="T2" fmla="*/ 49 w 60"/>
                <a:gd name="T3" fmla="*/ 7 h 281"/>
                <a:gd name="T4" fmla="*/ 21 w 60"/>
                <a:gd name="T5" fmla="*/ 126 h 281"/>
                <a:gd name="T6" fmla="*/ 60 w 60"/>
                <a:gd name="T7" fmla="*/ 281 h 281"/>
                <a:gd name="T8" fmla="*/ 40 w 60"/>
                <a:gd name="T9" fmla="*/ 280 h 281"/>
                <a:gd name="T10" fmla="*/ 1 w 60"/>
                <a:gd name="T11" fmla="*/ 126 h 281"/>
                <a:gd name="T12" fmla="*/ 31 w 60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1">
                  <a:moveTo>
                    <a:pt x="31" y="0"/>
                  </a:moveTo>
                  <a:cubicBezTo>
                    <a:pt x="37" y="3"/>
                    <a:pt x="43" y="5"/>
                    <a:pt x="49" y="7"/>
                  </a:cubicBezTo>
                  <a:cubicBezTo>
                    <a:pt x="33" y="41"/>
                    <a:pt x="22" y="82"/>
                    <a:pt x="21" y="126"/>
                  </a:cubicBezTo>
                  <a:cubicBezTo>
                    <a:pt x="20" y="185"/>
                    <a:pt x="39" y="239"/>
                    <a:pt x="60" y="28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19" y="239"/>
                    <a:pt x="0" y="185"/>
                    <a:pt x="1" y="126"/>
                  </a:cubicBezTo>
                  <a:cubicBezTo>
                    <a:pt x="1" y="80"/>
                    <a:pt x="15" y="36"/>
                    <a:pt x="31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2">
              <a:extLst>
                <a:ext uri="{FF2B5EF4-FFF2-40B4-BE49-F238E27FC236}">
                  <a16:creationId xmlns:a16="http://schemas.microsoft.com/office/drawing/2014/main" id="{5F5AEB4F-C61C-463D-8329-C03CF3F4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256" y="6689540"/>
              <a:ext cx="226975" cy="368644"/>
            </a:xfrm>
            <a:custGeom>
              <a:avLst/>
              <a:gdLst>
                <a:gd name="T0" fmla="*/ 29 w 171"/>
                <a:gd name="T1" fmla="*/ 4 h 279"/>
                <a:gd name="T2" fmla="*/ 77 w 171"/>
                <a:gd name="T3" fmla="*/ 11 h 279"/>
                <a:gd name="T4" fmla="*/ 144 w 171"/>
                <a:gd name="T5" fmla="*/ 0 h 279"/>
                <a:gd name="T6" fmla="*/ 170 w 171"/>
                <a:gd name="T7" fmla="*/ 126 h 279"/>
                <a:gd name="T8" fmla="*/ 126 w 171"/>
                <a:gd name="T9" fmla="*/ 279 h 279"/>
                <a:gd name="T10" fmla="*/ 40 w 171"/>
                <a:gd name="T11" fmla="*/ 278 h 279"/>
                <a:gd name="T12" fmla="*/ 1 w 171"/>
                <a:gd name="T13" fmla="*/ 123 h 279"/>
                <a:gd name="T14" fmla="*/ 29 w 171"/>
                <a:gd name="T15" fmla="*/ 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79">
                  <a:moveTo>
                    <a:pt x="29" y="4"/>
                  </a:moveTo>
                  <a:cubicBezTo>
                    <a:pt x="44" y="8"/>
                    <a:pt x="60" y="11"/>
                    <a:pt x="77" y="11"/>
                  </a:cubicBezTo>
                  <a:cubicBezTo>
                    <a:pt x="101" y="11"/>
                    <a:pt x="123" y="7"/>
                    <a:pt x="144" y="0"/>
                  </a:cubicBezTo>
                  <a:cubicBezTo>
                    <a:pt x="159" y="36"/>
                    <a:pt x="171" y="80"/>
                    <a:pt x="170" y="126"/>
                  </a:cubicBezTo>
                  <a:cubicBezTo>
                    <a:pt x="169" y="185"/>
                    <a:pt x="148" y="239"/>
                    <a:pt x="126" y="279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19" y="236"/>
                    <a:pt x="0" y="182"/>
                    <a:pt x="1" y="123"/>
                  </a:cubicBezTo>
                  <a:cubicBezTo>
                    <a:pt x="2" y="79"/>
                    <a:pt x="13" y="38"/>
                    <a:pt x="29" y="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3">
              <a:extLst>
                <a:ext uri="{FF2B5EF4-FFF2-40B4-BE49-F238E27FC236}">
                  <a16:creationId xmlns:a16="http://schemas.microsoft.com/office/drawing/2014/main" id="{9E604B66-AB6A-42DD-BD30-2A2C2FF4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247" y="6735241"/>
              <a:ext cx="138622" cy="138622"/>
            </a:xfrm>
            <a:custGeom>
              <a:avLst/>
              <a:gdLst>
                <a:gd name="T0" fmla="*/ 1 w 104"/>
                <a:gd name="T1" fmla="*/ 51 h 104"/>
                <a:gd name="T2" fmla="*/ 51 w 104"/>
                <a:gd name="T3" fmla="*/ 103 h 104"/>
                <a:gd name="T4" fmla="*/ 103 w 104"/>
                <a:gd name="T5" fmla="*/ 53 h 104"/>
                <a:gd name="T6" fmla="*/ 53 w 104"/>
                <a:gd name="T7" fmla="*/ 1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4"/>
                    <a:pt x="103" y="81"/>
                    <a:pt x="103" y="53"/>
                  </a:cubicBezTo>
                  <a:cubicBezTo>
                    <a:pt x="104" y="25"/>
                    <a:pt x="81" y="1"/>
                    <a:pt x="53" y="1"/>
                  </a:cubicBezTo>
                  <a:cubicBezTo>
                    <a:pt x="25" y="0"/>
                    <a:pt x="1" y="23"/>
                    <a:pt x="1" y="5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4">
              <a:extLst>
                <a:ext uri="{FF2B5EF4-FFF2-40B4-BE49-F238E27FC236}">
                  <a16:creationId xmlns:a16="http://schemas.microsoft.com/office/drawing/2014/main" id="{4890B38F-45C8-44E5-A528-EA71E13AB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469" y="6896713"/>
              <a:ext cx="36560" cy="251347"/>
            </a:xfrm>
            <a:custGeom>
              <a:avLst/>
              <a:gdLst>
                <a:gd name="T0" fmla="*/ 0 w 24"/>
                <a:gd name="T1" fmla="*/ 165 h 165"/>
                <a:gd name="T2" fmla="*/ 21 w 24"/>
                <a:gd name="T3" fmla="*/ 165 h 165"/>
                <a:gd name="T4" fmla="*/ 24 w 24"/>
                <a:gd name="T5" fmla="*/ 1 h 165"/>
                <a:gd name="T6" fmla="*/ 3 w 24"/>
                <a:gd name="T7" fmla="*/ 0 h 165"/>
                <a:gd name="T8" fmla="*/ 0 w 2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5">
                  <a:moveTo>
                    <a:pt x="0" y="165"/>
                  </a:moveTo>
                  <a:lnTo>
                    <a:pt x="21" y="165"/>
                  </a:lnTo>
                  <a:lnTo>
                    <a:pt x="24" y="1"/>
                  </a:lnTo>
                  <a:lnTo>
                    <a:pt x="3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5">
              <a:extLst>
                <a:ext uri="{FF2B5EF4-FFF2-40B4-BE49-F238E27FC236}">
                  <a16:creationId xmlns:a16="http://schemas.microsoft.com/office/drawing/2014/main" id="{C5BAE99C-4A80-49D7-BFDE-83FF335C2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79" y="6750474"/>
              <a:ext cx="92923" cy="91399"/>
            </a:xfrm>
            <a:custGeom>
              <a:avLst/>
              <a:gdLst>
                <a:gd name="T0" fmla="*/ 1 w 70"/>
                <a:gd name="T1" fmla="*/ 40 h 69"/>
                <a:gd name="T2" fmla="*/ 42 w 70"/>
                <a:gd name="T3" fmla="*/ 1 h 69"/>
                <a:gd name="T4" fmla="*/ 70 w 70"/>
                <a:gd name="T5" fmla="*/ 13 h 69"/>
                <a:gd name="T6" fmla="*/ 12 w 70"/>
                <a:gd name="T7" fmla="*/ 69 h 69"/>
                <a:gd name="T8" fmla="*/ 1 w 7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1" y="40"/>
                  </a:moveTo>
                  <a:cubicBezTo>
                    <a:pt x="1" y="18"/>
                    <a:pt x="19" y="0"/>
                    <a:pt x="42" y="1"/>
                  </a:cubicBezTo>
                  <a:cubicBezTo>
                    <a:pt x="53" y="1"/>
                    <a:pt x="63" y="5"/>
                    <a:pt x="70" y="13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62"/>
                    <a:pt x="0" y="51"/>
                    <a:pt x="1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6">
              <a:extLst>
                <a:ext uri="{FF2B5EF4-FFF2-40B4-BE49-F238E27FC236}">
                  <a16:creationId xmlns:a16="http://schemas.microsoft.com/office/drawing/2014/main" id="{5F9F9A65-BCC0-4E47-823D-0B57EBC8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712" y="6767230"/>
              <a:ext cx="92923" cy="91399"/>
            </a:xfrm>
            <a:custGeom>
              <a:avLst/>
              <a:gdLst>
                <a:gd name="T0" fmla="*/ 70 w 70"/>
                <a:gd name="T1" fmla="*/ 29 h 69"/>
                <a:gd name="T2" fmla="*/ 28 w 70"/>
                <a:gd name="T3" fmla="*/ 69 h 69"/>
                <a:gd name="T4" fmla="*/ 0 w 70"/>
                <a:gd name="T5" fmla="*/ 56 h 69"/>
                <a:gd name="T6" fmla="*/ 58 w 70"/>
                <a:gd name="T7" fmla="*/ 0 h 69"/>
                <a:gd name="T8" fmla="*/ 70 w 70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70" y="29"/>
                  </a:moveTo>
                  <a:cubicBezTo>
                    <a:pt x="69" y="51"/>
                    <a:pt x="51" y="69"/>
                    <a:pt x="28" y="69"/>
                  </a:cubicBezTo>
                  <a:cubicBezTo>
                    <a:pt x="17" y="68"/>
                    <a:pt x="7" y="64"/>
                    <a:pt x="0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7"/>
                    <a:pt x="70" y="17"/>
                    <a:pt x="7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7">
              <a:extLst>
                <a:ext uri="{FF2B5EF4-FFF2-40B4-BE49-F238E27FC236}">
                  <a16:creationId xmlns:a16="http://schemas.microsoft.com/office/drawing/2014/main" id="{9935EAD9-C507-41A7-AEFB-854715B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76705" cy="158425"/>
            </a:xfrm>
            <a:custGeom>
              <a:avLst/>
              <a:gdLst>
                <a:gd name="T0" fmla="*/ 78 w 133"/>
                <a:gd name="T1" fmla="*/ 13 h 119"/>
                <a:gd name="T2" fmla="*/ 68 w 133"/>
                <a:gd name="T3" fmla="*/ 0 h 119"/>
                <a:gd name="T4" fmla="*/ 0 w 133"/>
                <a:gd name="T5" fmla="*/ 105 h 119"/>
                <a:gd name="T6" fmla="*/ 18 w 133"/>
                <a:gd name="T7" fmla="*/ 112 h 119"/>
                <a:gd name="T8" fmla="*/ 66 w 133"/>
                <a:gd name="T9" fmla="*/ 119 h 119"/>
                <a:gd name="T10" fmla="*/ 133 w 133"/>
                <a:gd name="T11" fmla="*/ 108 h 119"/>
                <a:gd name="T12" fmla="*/ 78 w 133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19">
                  <a:moveTo>
                    <a:pt x="78" y="13"/>
                  </a:moveTo>
                  <a:cubicBezTo>
                    <a:pt x="72" y="5"/>
                    <a:pt x="68" y="0"/>
                    <a:pt x="68" y="0"/>
                  </a:cubicBezTo>
                  <a:cubicBezTo>
                    <a:pt x="68" y="0"/>
                    <a:pt x="29" y="42"/>
                    <a:pt x="0" y="105"/>
                  </a:cubicBezTo>
                  <a:cubicBezTo>
                    <a:pt x="6" y="108"/>
                    <a:pt x="12" y="110"/>
                    <a:pt x="18" y="112"/>
                  </a:cubicBezTo>
                  <a:cubicBezTo>
                    <a:pt x="33" y="116"/>
                    <a:pt x="49" y="119"/>
                    <a:pt x="66" y="119"/>
                  </a:cubicBezTo>
                  <a:cubicBezTo>
                    <a:pt x="90" y="119"/>
                    <a:pt x="112" y="115"/>
                    <a:pt x="133" y="108"/>
                  </a:cubicBezTo>
                  <a:cubicBezTo>
                    <a:pt x="115" y="64"/>
                    <a:pt x="91" y="30"/>
                    <a:pt x="78" y="1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8">
              <a:extLst>
                <a:ext uri="{FF2B5EF4-FFF2-40B4-BE49-F238E27FC236}">
                  <a16:creationId xmlns:a16="http://schemas.microsoft.com/office/drawing/2014/main" id="{EBD52C5B-7EB8-4553-B708-527E3D10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03587" cy="149286"/>
            </a:xfrm>
            <a:custGeom>
              <a:avLst/>
              <a:gdLst>
                <a:gd name="T0" fmla="*/ 18 w 78"/>
                <a:gd name="T1" fmla="*/ 112 h 112"/>
                <a:gd name="T2" fmla="*/ 0 w 78"/>
                <a:gd name="T3" fmla="*/ 105 h 112"/>
                <a:gd name="T4" fmla="*/ 68 w 78"/>
                <a:gd name="T5" fmla="*/ 0 h 112"/>
                <a:gd name="T6" fmla="*/ 78 w 78"/>
                <a:gd name="T7" fmla="*/ 13 h 112"/>
                <a:gd name="T8" fmla="*/ 20 w 78"/>
                <a:gd name="T9" fmla="*/ 106 h 112"/>
                <a:gd name="T10" fmla="*/ 18 w 78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8" y="112"/>
                  </a:moveTo>
                  <a:cubicBezTo>
                    <a:pt x="12" y="110"/>
                    <a:pt x="6" y="108"/>
                    <a:pt x="0" y="105"/>
                  </a:cubicBezTo>
                  <a:cubicBezTo>
                    <a:pt x="29" y="42"/>
                    <a:pt x="68" y="0"/>
                    <a:pt x="68" y="0"/>
                  </a:cubicBezTo>
                  <a:cubicBezTo>
                    <a:pt x="68" y="0"/>
                    <a:pt x="72" y="5"/>
                    <a:pt x="78" y="13"/>
                  </a:cubicBezTo>
                  <a:cubicBezTo>
                    <a:pt x="65" y="29"/>
                    <a:pt x="40" y="62"/>
                    <a:pt x="20" y="106"/>
                  </a:cubicBezTo>
                  <a:cubicBezTo>
                    <a:pt x="19" y="108"/>
                    <a:pt x="19" y="110"/>
                    <a:pt x="18" y="11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53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3F7830-7C46-4E14-BC9E-6602432F00ED}"/>
              </a:ext>
            </a:extLst>
          </p:cNvPr>
          <p:cNvSpPr txBox="1"/>
          <p:nvPr/>
        </p:nvSpPr>
        <p:spPr>
          <a:xfrm>
            <a:off x="2782475" y="6360645"/>
            <a:ext cx="6436121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hlinkClick r:id="rId3"/>
              </a:rPr>
              <a:t>https://blog.botframework.com/2017/06/26/Speech-To-Text/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3062377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 Logging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FAB43-770E-445F-80CB-95F4C2734280}"/>
              </a:ext>
            </a:extLst>
          </p:cNvPr>
          <p:cNvSpPr txBox="1"/>
          <p:nvPr/>
        </p:nvSpPr>
        <p:spPr>
          <a:xfrm>
            <a:off x="253619" y="5475890"/>
            <a:ext cx="419832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http://aka.ms/LearnAI-Ethics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EC5F2-687B-4EBB-92A3-0444985AB6DD}"/>
              </a:ext>
            </a:extLst>
          </p:cNvPr>
          <p:cNvCxnSpPr/>
          <p:nvPr/>
        </p:nvCxnSpPr>
        <p:spPr>
          <a:xfrm>
            <a:off x="1460938" y="3321266"/>
            <a:ext cx="0" cy="20495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Emulator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4403687" cy="32201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 application that allows bot developers to test and debug bots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https://aka.ms/botemulator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also use the Web-Chat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E980-0D9A-44CA-B022-982E87F0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52" y="1488429"/>
            <a:ext cx="6301793" cy="5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274639" y="15906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Maintaining state allows your bot to have more meaningful conversations by </a:t>
            </a:r>
            <a:r>
              <a:rPr lang="en-US" sz="32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remembering</a:t>
            </a: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certain things about a user or conversation.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SDK includes 3 "buckets":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User state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 state (group or not)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Private conversation state (specific user)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205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360688" y="20478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 Storage Options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Memory (data is cleared each time the bot is restarted)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Blob Storage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CosmosDB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For other options, write directly to storage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478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CB934-66DA-43F9-9E94-59A0476F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34" y="1212849"/>
            <a:ext cx="8160169" cy="50421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ACACB8-88D7-410E-AD81-C8F3B1FE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6100F-4DB0-4310-ABA4-D597B5634CDB}"/>
              </a:ext>
            </a:extLst>
          </p:cNvPr>
          <p:cNvSpPr txBox="1"/>
          <p:nvPr/>
        </p:nvSpPr>
        <p:spPr>
          <a:xfrm>
            <a:off x="354131" y="6255008"/>
            <a:ext cx="11728211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u="sng" dirty="0">
                <a:hlinkClick r:id="rId4"/>
              </a:rPr>
              <a:t>https://docs.microsoft.com/en-us/azure/bot-service/bot-builder-concept-middleware?view=azure-bot-service-4.0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4622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6806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V3 SDK issues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9981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2050" name="Picture 2" descr="Machine generated alternative text:&#10;SDK - Issues &#10;C#/Node have &#10;• Different names for same &#10;concepts &#10;• Different concepts &#10;• Different architectures &#10;• No common extensibility points &#10;• Complex dependency trees &#10;Both SDKs are &#10;• Monolithic &#10;• Opinionated regarding &#10;conversation management &#10;• Opinionated about state &#10;management ">
            <a:extLst>
              <a:ext uri="{FF2B5EF4-FFF2-40B4-BE49-F238E27FC236}">
                <a16:creationId xmlns:a16="http://schemas.microsoft.com/office/drawing/2014/main" id="{0DEA89C1-B690-4B4B-AD36-CBF8D1EF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7" b="-1786"/>
          <a:stretch/>
        </p:blipFill>
        <p:spPr bwMode="auto">
          <a:xfrm>
            <a:off x="641108" y="1534819"/>
            <a:ext cx="11152494" cy="438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36DDE8-79C8-4BF4-9348-199263E93608}"/>
              </a:ext>
            </a:extLst>
          </p:cNvPr>
          <p:cNvSpPr/>
          <p:nvPr/>
        </p:nvSpPr>
        <p:spPr>
          <a:xfrm>
            <a:off x="0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597">
              <a:defRPr/>
            </a:pPr>
            <a:r>
              <a:rPr lang="de-DE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Earlier SDK issues (V0 – V3)</a:t>
            </a:r>
            <a:endParaRPr lang="de-DE" sz="20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3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V4 SDK goals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1026" name="Picture 2" descr="Machine generated alternative text:&#10;Bot Framework &#10;SDKv4 &#10;Goals &#10;Simplify &#10;Unified &#10;Modular &#10;Extensible &#10;Simplify first bot experience &#10;Unify programming models across languages &#10;Same namespace, class, property, method names &#10;Allow devs to pick components and services &#10;Break monolithic stack into ala carte libraries &#10;Enable more innovation ">
            <a:extLst>
              <a:ext uri="{FF2B5EF4-FFF2-40B4-BE49-F238E27FC236}">
                <a16:creationId xmlns:a16="http://schemas.microsoft.com/office/drawing/2014/main" id="{9BCDBE05-7AD4-40EC-BB66-72F2453E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79407"/>
            <a:ext cx="10955154" cy="514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7FCE23-C6C8-4732-B326-1BF64C9EAE39}"/>
              </a:ext>
            </a:extLst>
          </p:cNvPr>
          <p:cNvSpPr/>
          <p:nvPr/>
        </p:nvSpPr>
        <p:spPr>
          <a:xfrm>
            <a:off x="882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28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32597">
              <a:defRPr/>
            </a:pPr>
            <a:r>
              <a:rPr lang="de-DE" sz="4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V4 – Actual Version</a:t>
            </a:r>
            <a:endParaRPr lang="de-DE" sz="24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183699" y="1819275"/>
            <a:ext cx="9930342" cy="2527571"/>
          </a:xfrm>
        </p:spPr>
        <p:txBody>
          <a:bodyPr vert="horz" wrap="square" lIns="299662" tIns="224746" rIns="74915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Build bots—</a:t>
            </a:r>
            <a:r>
              <a:rPr lang="en-US" sz="2800" dirty="0">
                <a:hlinkClick r:id="rId3"/>
              </a:rPr>
              <a:t>https://dev.botframework.com/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Docs—</a:t>
            </a:r>
            <a:r>
              <a:rPr lang="en-US" sz="2800" u="sng" dirty="0">
                <a:hlinkClick r:id="rId4"/>
              </a:rPr>
              <a:t>https://docs.microsoft.com/en-us/bot-framework/</a:t>
            </a:r>
            <a:endParaRPr lang="en-US" sz="2800" u="sng" dirty="0"/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GitHub—</a:t>
            </a:r>
            <a:r>
              <a:rPr lang="en-US" sz="2800" dirty="0">
                <a:hlinkClick r:id="rId5"/>
              </a:rPr>
              <a:t>https://github.com/Microsoft/BotBuilder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Continue your education at </a:t>
            </a:r>
            <a:r>
              <a:rPr lang="en-US" sz="2800" dirty="0">
                <a:hlinkClick r:id="rId6"/>
              </a:rPr>
              <a:t>Microsoft Virtual Academy</a:t>
            </a:r>
            <a:r>
              <a:rPr lang="en-US" sz="2800" dirty="0"/>
              <a:t> 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73105-FF74-4A33-966B-2EC947C9EB2A}"/>
              </a:ext>
            </a:extLst>
          </p:cNvPr>
          <p:cNvSpPr/>
          <p:nvPr/>
        </p:nvSpPr>
        <p:spPr>
          <a:xfrm>
            <a:off x="11333275" y="6321380"/>
            <a:ext cx="62998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734409">
              <a:defRPr/>
            </a:pPr>
            <a:r>
              <a:rPr lang="en-US" sz="12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1200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MSBuild</a:t>
            </a:r>
            <a:endParaRPr lang="en-US" sz="1200" kern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393E84-0930-47DE-9007-A0788185F859}"/>
              </a:ext>
            </a:extLst>
          </p:cNvPr>
          <p:cNvSpPr/>
          <p:nvPr/>
        </p:nvSpPr>
        <p:spPr bwMode="auto">
          <a:xfrm>
            <a:off x="1189038" y="1819708"/>
            <a:ext cx="9364662" cy="2295092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3DC38A-410E-4853-AD72-3A28E9B08CB5}"/>
              </a:ext>
            </a:extLst>
          </p:cNvPr>
          <p:cNvSpPr/>
          <p:nvPr/>
        </p:nvSpPr>
        <p:spPr bwMode="auto">
          <a:xfrm>
            <a:off x="1139848" y="2197029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DFC7EA-4739-42B0-A244-D74C4F2CEF88}"/>
              </a:ext>
            </a:extLst>
          </p:cNvPr>
          <p:cNvSpPr/>
          <p:nvPr/>
        </p:nvSpPr>
        <p:spPr bwMode="auto">
          <a:xfrm>
            <a:off x="1139848" y="2787814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AA3F91-AF1A-4E11-B9B0-4DD99E0546D7}"/>
              </a:ext>
            </a:extLst>
          </p:cNvPr>
          <p:cNvSpPr/>
          <p:nvPr/>
        </p:nvSpPr>
        <p:spPr bwMode="auto">
          <a:xfrm>
            <a:off x="1139848" y="337859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D0ECB-6A7F-4C43-A78D-438BF6BB68A9}"/>
              </a:ext>
            </a:extLst>
          </p:cNvPr>
          <p:cNvSpPr/>
          <p:nvPr/>
        </p:nvSpPr>
        <p:spPr bwMode="auto">
          <a:xfrm>
            <a:off x="1139848" y="406536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82" y="1713266"/>
            <a:ext cx="11237870" cy="2260106"/>
          </a:xfrm>
        </p:spPr>
        <p:txBody>
          <a:bodyPr/>
          <a:lstStyle/>
          <a:p>
            <a:r>
              <a:rPr lang="en-US" dirty="0"/>
              <a:t>LearnAI - Designing and Architecting Intelligent Agents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http://aka.ms/LearnAI-daaia</a:t>
            </a:r>
            <a:endParaRPr lang="en-US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dirty="0">
                <a:solidFill>
                  <a:srgbClr val="FFFFFF"/>
                </a:solidFill>
              </a:rPr>
              <a:t>To </a:t>
            </a:r>
            <a:r>
              <a:rPr lang="en-US" sz="4488" dirty="0">
                <a:solidFill>
                  <a:srgbClr val="FFFFFF"/>
                </a:solidFill>
                <a:cs typeface="Segoe UI Semibold" panose="020B0702040204020203" pitchFamily="34" charset="0"/>
              </a:rPr>
              <a:t>learn</a:t>
            </a:r>
            <a:r>
              <a:rPr lang="en-US" sz="4488" dirty="0">
                <a:solidFill>
                  <a:srgbClr val="FFFFFF"/>
                </a:solidFill>
              </a:rPr>
              <a:t> more…</a:t>
            </a:r>
            <a:endParaRPr lang="en-US" sz="4488" spc="-102" dirty="0">
              <a:solidFill>
                <a:srgbClr val="FFFFFF"/>
              </a:solidFill>
            </a:endParaRP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193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3139036"/>
          </a:xfrm>
        </p:spPr>
        <p:txBody>
          <a:bodyPr/>
          <a:lstStyle/>
          <a:p>
            <a:br>
              <a:rPr lang="en-US" sz="408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</a:br>
            <a: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https://github.com/Azure/LearnAI-Airlift</a:t>
            </a: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spc="-102" dirty="0">
                <a:solidFill>
                  <a:srgbClr val="FFFFFF"/>
                </a:solidFill>
                <a:latin typeface="Segoe UI Light"/>
              </a:rPr>
              <a:t>Next Lab: Bots</a:t>
            </a: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3941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rosouz@microsoft.com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21DFF1C-1EAF-464C-ADD6-1E3D9936EC0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6843A2-CFFB-4EBB-A113-C9D9A71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bots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1,000+ companies engaging us 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33B761-B932-4B3E-95CD-79D398B17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2511"/>
              </p:ext>
            </p:extLst>
          </p:nvPr>
        </p:nvGraphicFramePr>
        <p:xfrm>
          <a:off x="274639" y="1966299"/>
          <a:ext cx="11889563" cy="4537513"/>
        </p:xfrm>
        <a:graphic>
          <a:graphicData uri="http://schemas.openxmlformats.org/drawingml/2006/table">
            <a:tbl>
              <a:tblPr/>
              <a:tblGrid>
                <a:gridCol w="2011092">
                  <a:extLst>
                    <a:ext uri="{9D8B030D-6E8A-4147-A177-3AD203B41FA5}">
                      <a16:colId xmlns:a16="http://schemas.microsoft.com/office/drawing/2014/main" val="4291641988"/>
                    </a:ext>
                  </a:extLst>
                </a:gridCol>
                <a:gridCol w="604225">
                  <a:extLst>
                    <a:ext uri="{9D8B030D-6E8A-4147-A177-3AD203B41FA5}">
                      <a16:colId xmlns:a16="http://schemas.microsoft.com/office/drawing/2014/main" val="3330869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61926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188462320"/>
                    </a:ext>
                  </a:extLst>
                </a:gridCol>
                <a:gridCol w="959556">
                  <a:extLst>
                    <a:ext uri="{9D8B030D-6E8A-4147-A177-3AD203B41FA5}">
                      <a16:colId xmlns:a16="http://schemas.microsoft.com/office/drawing/2014/main" val="509251329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7867066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2869381990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818752154"/>
                    </a:ext>
                  </a:extLst>
                </a:gridCol>
                <a:gridCol w="1072445">
                  <a:extLst>
                    <a:ext uri="{9D8B030D-6E8A-4147-A177-3AD203B41FA5}">
                      <a16:colId xmlns:a16="http://schemas.microsoft.com/office/drawing/2014/main" val="412103155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4181150680"/>
                    </a:ext>
                  </a:extLst>
                </a:gridCol>
                <a:gridCol w="818869">
                  <a:extLst>
                    <a:ext uri="{9D8B030D-6E8A-4147-A177-3AD203B41FA5}">
                      <a16:colId xmlns:a16="http://schemas.microsoft.com/office/drawing/2014/main" val="1608632622"/>
                    </a:ext>
                  </a:extLst>
                </a:gridCol>
              </a:tblGrid>
              <a:tr h="407641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Scenario</a:t>
                      </a:r>
                      <a:endParaRPr lang="en-GB" sz="1600" b="1" i="0" u="none" strike="noStrike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82880" marR="36663" marT="54864" marB="73152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Retail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Finance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Insurance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Telecoms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Government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Automotive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Manufacturing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Healthcare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Media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Events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719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service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85170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retail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140511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Audio/speech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85810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Translation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43317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Surveillance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58399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Knowledge extraction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999433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Video/photo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577615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Product identification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86309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Digital assistant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84486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Footfall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670029"/>
                  </a:ext>
                </a:extLst>
              </a:tr>
              <a:tr h="5880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HD maps and </a:t>
                      </a:r>
                      <a:b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</a:br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object detection</a:t>
                      </a:r>
                      <a:endParaRPr lang="en-US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8545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bot-framework-default-7.png">
            <a:extLst>
              <a:ext uri="{FF2B5EF4-FFF2-40B4-BE49-F238E27FC236}">
                <a16:creationId xmlns:a16="http://schemas.microsoft.com/office/drawing/2014/main" id="{A7FAE9D1-7D73-485B-97CB-4EAA72F3A5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88" y="2099714"/>
            <a:ext cx="816578" cy="816579"/>
          </a:xfrm>
          <a:prstGeom prst="ellipse">
            <a:avLst/>
          </a:prstGeom>
          <a:solidFill>
            <a:schemeClr val="accent6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441205" y="2196970"/>
            <a:ext cx="4834118" cy="13567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Build and connect intelligent bots</a:t>
            </a:r>
          </a:p>
          <a:p>
            <a:pPr algn="l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The bot framework provides tools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and resources for designing, building, deploying, and managing bots</a:t>
            </a:r>
          </a:p>
        </p:txBody>
      </p:sp>
      <p:sp>
        <p:nvSpPr>
          <p:cNvPr id="68" name="Title 20">
            <a:extLst>
              <a:ext uri="{FF2B5EF4-FFF2-40B4-BE49-F238E27FC236}">
                <a16:creationId xmlns:a16="http://schemas.microsoft.com/office/drawing/2014/main" id="{6ECB829E-EF47-42C0-81B0-B6E7EDCF1256}"/>
              </a:ext>
            </a:extLst>
          </p:cNvPr>
          <p:cNvSpPr txBox="1">
            <a:spLocks/>
          </p:cNvSpPr>
          <p:nvPr/>
        </p:nvSpPr>
        <p:spPr>
          <a:xfrm>
            <a:off x="475851" y="4337471"/>
            <a:ext cx="4855904" cy="10490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 defTabSz="749168">
              <a:spcBef>
                <a:spcPts val="0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Network of Microsoft customers</a:t>
            </a:r>
          </a:p>
          <a:p>
            <a:pPr algn="l" defTabSz="749168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ea typeface="+mn-ea"/>
                <a:cs typeface="Lato Regular"/>
              </a:rPr>
              <a:t>Bots connect to Microsoft properties, such as Cortana, LinkedIn, Skype, and Office 365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>
            <a:off x="6962828" y="2169340"/>
            <a:ext cx="465124" cy="737038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3A96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sp>
        <p:nvSpPr>
          <p:cNvPr id="9" name="Freeform 27"/>
          <p:cNvSpPr>
            <a:spLocks noChangeArrowheads="1"/>
          </p:cNvSpPr>
          <p:nvPr/>
        </p:nvSpPr>
        <p:spPr bwMode="auto">
          <a:xfrm>
            <a:off x="9270867" y="4797737"/>
            <a:ext cx="465125" cy="725848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grpSp>
        <p:nvGrpSpPr>
          <p:cNvPr id="10" name="Group 9"/>
          <p:cNvGrpSpPr/>
          <p:nvPr/>
        </p:nvGrpSpPr>
        <p:grpSpPr>
          <a:xfrm>
            <a:off x="5658562" y="2465112"/>
            <a:ext cx="5391285" cy="2764296"/>
            <a:chOff x="6420317" y="2550231"/>
            <a:chExt cx="4941777" cy="2533165"/>
          </a:xfrm>
          <a:solidFill>
            <a:schemeClr val="accent5"/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092" y="2550231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092" y="4947140"/>
              <a:ext cx="134789" cy="136256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49" y="3754546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17" y="3754546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0" y="4594051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0" y="4594051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0" y="2891601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27" y="4853373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83" y="4199937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27" y="3275457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27" y="4199937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83" y="4853373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27" y="2632277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17" y="2570743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83" y="4916373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3" y="3981637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2" y="4739094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06" y="4407982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04" y="3068878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17" y="4916373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73" y="3981637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2" y="3505478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04" y="4407982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26" y="4739094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1" y="2746556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6" name="Freeform 28"/>
            <p:cNvSpPr>
              <a:spLocks noChangeArrowheads="1"/>
            </p:cNvSpPr>
            <p:nvPr/>
          </p:nvSpPr>
          <p:spPr bwMode="auto">
            <a:xfrm>
              <a:off x="10022994" y="4947140"/>
              <a:ext cx="134789" cy="136256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7" name="Freeform 29"/>
            <p:cNvSpPr>
              <a:spLocks noChangeArrowheads="1"/>
            </p:cNvSpPr>
            <p:nvPr/>
          </p:nvSpPr>
          <p:spPr bwMode="auto">
            <a:xfrm>
              <a:off x="10022994" y="2550231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8" name="Freeform 30"/>
            <p:cNvSpPr>
              <a:spLocks noChangeArrowheads="1"/>
            </p:cNvSpPr>
            <p:nvPr/>
          </p:nvSpPr>
          <p:spPr bwMode="auto">
            <a:xfrm>
              <a:off x="11227305" y="3754546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9" name="Freeform 31"/>
            <p:cNvSpPr>
              <a:spLocks noChangeArrowheads="1"/>
            </p:cNvSpPr>
            <p:nvPr/>
          </p:nvSpPr>
          <p:spPr bwMode="auto">
            <a:xfrm>
              <a:off x="10863960" y="2891601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0" name="Freeform 32"/>
            <p:cNvSpPr>
              <a:spLocks noChangeArrowheads="1"/>
            </p:cNvSpPr>
            <p:nvPr/>
          </p:nvSpPr>
          <p:spPr bwMode="auto">
            <a:xfrm>
              <a:off x="9171771" y="2891601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1" name="Freeform 33"/>
            <p:cNvSpPr>
              <a:spLocks noChangeArrowheads="1"/>
            </p:cNvSpPr>
            <p:nvPr/>
          </p:nvSpPr>
          <p:spPr bwMode="auto">
            <a:xfrm>
              <a:off x="10863960" y="4594051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2" name="Freeform 34"/>
            <p:cNvSpPr>
              <a:spLocks noChangeArrowheads="1"/>
            </p:cNvSpPr>
            <p:nvPr/>
          </p:nvSpPr>
          <p:spPr bwMode="auto">
            <a:xfrm>
              <a:off x="10480104" y="2632277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3" name="Freeform 35"/>
            <p:cNvSpPr>
              <a:spLocks noChangeArrowheads="1"/>
            </p:cNvSpPr>
            <p:nvPr/>
          </p:nvSpPr>
          <p:spPr bwMode="auto">
            <a:xfrm>
              <a:off x="8902192" y="3287178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4" name="Freeform 36"/>
            <p:cNvSpPr>
              <a:spLocks noChangeArrowheads="1"/>
            </p:cNvSpPr>
            <p:nvPr/>
          </p:nvSpPr>
          <p:spPr bwMode="auto">
            <a:xfrm>
              <a:off x="11123283" y="4199937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5" name="Freeform 37"/>
            <p:cNvSpPr>
              <a:spLocks noChangeArrowheads="1"/>
            </p:cNvSpPr>
            <p:nvPr/>
          </p:nvSpPr>
          <p:spPr bwMode="auto">
            <a:xfrm>
              <a:off x="11123283" y="3287178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6" name="Freeform 38"/>
            <p:cNvSpPr>
              <a:spLocks noChangeArrowheads="1"/>
            </p:cNvSpPr>
            <p:nvPr/>
          </p:nvSpPr>
          <p:spPr bwMode="auto">
            <a:xfrm>
              <a:off x="9555627" y="2632277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7" name="Freeform 39"/>
            <p:cNvSpPr>
              <a:spLocks noChangeArrowheads="1"/>
            </p:cNvSpPr>
            <p:nvPr/>
          </p:nvSpPr>
          <p:spPr bwMode="auto">
            <a:xfrm>
              <a:off x="10480104" y="4853373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8" name="Freeform 40"/>
            <p:cNvSpPr>
              <a:spLocks noChangeArrowheads="1"/>
            </p:cNvSpPr>
            <p:nvPr/>
          </p:nvSpPr>
          <p:spPr bwMode="auto">
            <a:xfrm>
              <a:off x="10251549" y="4926627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9" name="Freeform 41"/>
            <p:cNvSpPr>
              <a:spLocks noChangeArrowheads="1"/>
            </p:cNvSpPr>
            <p:nvPr/>
          </p:nvSpPr>
          <p:spPr bwMode="auto">
            <a:xfrm>
              <a:off x="9784182" y="2570743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0" name="Freeform 42"/>
            <p:cNvSpPr>
              <a:spLocks noChangeArrowheads="1"/>
            </p:cNvSpPr>
            <p:nvPr/>
          </p:nvSpPr>
          <p:spPr bwMode="auto">
            <a:xfrm>
              <a:off x="11196537" y="3515734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1" name="Freeform 43"/>
            <p:cNvSpPr>
              <a:spLocks noChangeArrowheads="1"/>
            </p:cNvSpPr>
            <p:nvPr/>
          </p:nvSpPr>
          <p:spPr bwMode="auto">
            <a:xfrm>
              <a:off x="10677891" y="2746555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2" name="Freeform 44"/>
            <p:cNvSpPr>
              <a:spLocks noChangeArrowheads="1"/>
            </p:cNvSpPr>
            <p:nvPr/>
          </p:nvSpPr>
          <p:spPr bwMode="auto">
            <a:xfrm>
              <a:off x="9016470" y="3079134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3" name="Freeform 45"/>
            <p:cNvSpPr>
              <a:spLocks noChangeArrowheads="1"/>
            </p:cNvSpPr>
            <p:nvPr/>
          </p:nvSpPr>
          <p:spPr bwMode="auto">
            <a:xfrm>
              <a:off x="11009004" y="4407982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4" name="Freeform 46"/>
            <p:cNvSpPr>
              <a:spLocks noChangeArrowheads="1"/>
            </p:cNvSpPr>
            <p:nvPr/>
          </p:nvSpPr>
          <p:spPr bwMode="auto">
            <a:xfrm>
              <a:off x="10251548" y="2570743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5" name="Freeform 47"/>
            <p:cNvSpPr>
              <a:spLocks noChangeArrowheads="1"/>
            </p:cNvSpPr>
            <p:nvPr/>
          </p:nvSpPr>
          <p:spPr bwMode="auto">
            <a:xfrm>
              <a:off x="8840658" y="3515734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6" name="Freeform 48"/>
            <p:cNvSpPr>
              <a:spLocks noChangeArrowheads="1"/>
            </p:cNvSpPr>
            <p:nvPr/>
          </p:nvSpPr>
          <p:spPr bwMode="auto">
            <a:xfrm>
              <a:off x="11196536" y="3981636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7" name="Freeform 49"/>
            <p:cNvSpPr>
              <a:spLocks noChangeArrowheads="1"/>
            </p:cNvSpPr>
            <p:nvPr/>
          </p:nvSpPr>
          <p:spPr bwMode="auto">
            <a:xfrm>
              <a:off x="11009005" y="3079133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8" name="Freeform 50"/>
            <p:cNvSpPr>
              <a:spLocks noChangeArrowheads="1"/>
            </p:cNvSpPr>
            <p:nvPr/>
          </p:nvSpPr>
          <p:spPr bwMode="auto">
            <a:xfrm>
              <a:off x="9349047" y="2746555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9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</p:grpSp>
      <p:sp>
        <p:nvSpPr>
          <p:cNvPr id="60" name="Oval 59"/>
          <p:cNvSpPr/>
          <p:nvPr/>
        </p:nvSpPr>
        <p:spPr>
          <a:xfrm>
            <a:off x="8403400" y="4740246"/>
            <a:ext cx="815677" cy="815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sp>
        <p:nvSpPr>
          <p:cNvPr id="61" name="Circle: Hollow 60"/>
          <p:cNvSpPr/>
          <p:nvPr/>
        </p:nvSpPr>
        <p:spPr>
          <a:xfrm>
            <a:off x="7517460" y="2148886"/>
            <a:ext cx="718734" cy="718921"/>
          </a:xfrm>
          <a:prstGeom prst="donut">
            <a:avLst>
              <a:gd name="adj" fmla="val 376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pic>
        <p:nvPicPr>
          <p:cNvPr id="92" name="Picture 91" descr="File:&lt;strong&gt;Microsoft logo&lt;/strong&gt;.svg - Wikibooks, manuali e libri di testo liberi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48" y="4892683"/>
            <a:ext cx="521317" cy="5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471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endpoints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surface area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1576" y="1384057"/>
            <a:ext cx="5013324" cy="1136178"/>
          </a:xfrm>
          <a:prstGeom prst="rect">
            <a:avLst/>
          </a:prstGeom>
        </p:spPr>
        <p:txBody>
          <a:bodyPr wrap="square" lIns="74915" tIns="74915" rIns="74915" bIns="74915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  <a:endParaRPr lang="en-US" sz="2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3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Tools for conversational modeling, bot memory, and integration of business logic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CCE9D8-1B2B-4F0E-99DE-0E846571B9C2}"/>
              </a:ext>
            </a:extLst>
          </p:cNvPr>
          <p:cNvGrpSpPr/>
          <p:nvPr/>
        </p:nvGrpSpPr>
        <p:grpSpPr>
          <a:xfrm>
            <a:off x="5021687" y="3225575"/>
            <a:ext cx="2425925" cy="2425925"/>
            <a:chOff x="4805363" y="3397719"/>
            <a:chExt cx="2581275" cy="2581275"/>
          </a:xfrm>
        </p:grpSpPr>
        <p:pic>
          <p:nvPicPr>
            <p:cNvPr id="13" name="Picture 12" descr="bot-framework-default-7.png">
              <a:extLst>
                <a:ext uri="{FF2B5EF4-FFF2-40B4-BE49-F238E27FC236}">
                  <a16:creationId xmlns:a16="http://schemas.microsoft.com/office/drawing/2014/main" id="{5D99C434-C8CE-401B-A4F5-5C4E066F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63" y="3397719"/>
              <a:ext cx="2581275" cy="25812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BE9FD-3F32-49E4-8620-297B60EEC71B}"/>
                </a:ext>
              </a:extLst>
            </p:cNvPr>
            <p:cNvSpPr/>
            <p:nvPr/>
          </p:nvSpPr>
          <p:spPr>
            <a:xfrm>
              <a:off x="4895850" y="3490407"/>
              <a:ext cx="2405064" cy="239283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28906-DD8F-4B5F-ACEF-83EE112843DF}"/>
              </a:ext>
            </a:extLst>
          </p:cNvPr>
          <p:cNvSpPr/>
          <p:nvPr/>
        </p:nvSpPr>
        <p:spPr>
          <a:xfrm>
            <a:off x="1818167" y="3437120"/>
            <a:ext cx="2112898" cy="67710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Core platform</a:t>
            </a:r>
            <a:br>
              <a:rPr lang="en-US" sz="24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Microsoft services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83C9E-C88B-4814-931D-E8B578DF51D8}"/>
              </a:ext>
            </a:extLst>
          </p:cNvPr>
          <p:cNvSpPr/>
          <p:nvPr/>
        </p:nvSpPr>
        <p:spPr>
          <a:xfrm>
            <a:off x="8538233" y="3401310"/>
            <a:ext cx="3441042" cy="160043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AI and resources 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Democratization of AI resources such as language understanding,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Maker, and other cognitive services </a:t>
            </a:r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9A65C16-4CE7-4883-ACE0-A197BF26173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3931065" y="3775674"/>
            <a:ext cx="1090622" cy="662864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11">
            <a:extLst>
              <a:ext uri="{FF2B5EF4-FFF2-40B4-BE49-F238E27FC236}">
                <a16:creationId xmlns:a16="http://schemas.microsoft.com/office/drawing/2014/main" id="{6530CC37-A996-40A7-996E-B67A07C12E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447612" y="4201529"/>
            <a:ext cx="1090621" cy="23700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11">
            <a:extLst>
              <a:ext uri="{FF2B5EF4-FFF2-40B4-BE49-F238E27FC236}">
                <a16:creationId xmlns:a16="http://schemas.microsoft.com/office/drawing/2014/main" id="{EDC87D2B-05DD-4B00-9B86-73DDF1906F3C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6218238" y="2520235"/>
            <a:ext cx="16412" cy="705340"/>
          </a:xfrm>
          <a:prstGeom prst="straightConnector1">
            <a:avLst/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E89FDA34-1CBC-4A9D-AFA1-741B710BB0AC}"/>
              </a:ext>
            </a:extLst>
          </p:cNvPr>
          <p:cNvSpPr/>
          <p:nvPr/>
        </p:nvSpPr>
        <p:spPr bwMode="auto">
          <a:xfrm>
            <a:off x="274639" y="4498332"/>
            <a:ext cx="3989017" cy="2317138"/>
          </a:xfrm>
          <a:prstGeom prst="irregularSeal2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757904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48DF6-2029-4215-85CA-43E9EC63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8" y="182421"/>
            <a:ext cx="11069415" cy="62116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4C62A5-DEF1-4C94-ADB3-A1EA91C5C5D3}"/>
              </a:ext>
            </a:extLst>
          </p:cNvPr>
          <p:cNvSpPr/>
          <p:nvPr/>
        </p:nvSpPr>
        <p:spPr>
          <a:xfrm>
            <a:off x="2034244" y="6394035"/>
            <a:ext cx="8367985" cy="414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https://blog.botframework.com/2017/06/26/Speech-To-Text/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4D4AB-AD37-4CBC-852D-E4CEB3C83A2C}"/>
              </a:ext>
            </a:extLst>
          </p:cNvPr>
          <p:cNvSpPr txBox="1"/>
          <p:nvPr/>
        </p:nvSpPr>
        <p:spPr>
          <a:xfrm>
            <a:off x="4435366" y="312157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135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50EB00E9798C2647B5B35AABE2979694" ma:contentTypeVersion="40" ma:contentTypeDescription="" ma:contentTypeScope="" ma:versionID="45e5582549de0730076686a8d5d73cf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a3cda47c-b952-45f3-b0f9-608d81f0648b" targetNamespace="http://schemas.microsoft.com/office/2006/metadata/properties" ma:root="true" ma:fieldsID="3a8de5cb44cbc36fe7c2968454f6ec24" ns1:_="" ns2:_="" ns3:_="" ns4:_="">
    <xsd:import namespace="http://schemas.microsoft.com/sharepoint/v3"/>
    <xsd:import namespace="230e9df3-be65-4c73-a93b-d1236ebd677e"/>
    <xsd:import namespace="230E9DF3-BE65-4C73-A93B-D1236EBD677E"/>
    <xsd:import namespace="a3cda47c-b952-45f3-b0f9-608d81f0648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ParentID1" minOccurs="0"/>
                <xsd:element ref="ns2:FolderExtensions" minOccurs="0"/>
                <xsd:element ref="ns2:GenericText2" minOccurs="0"/>
                <xsd:element ref="ns2:GenericHTML1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eb54ac91059940029a3cc8a4ff5af673" minOccurs="0"/>
                <xsd:element ref="ns2:_dlc_DocIdUrl" minOccurs="0"/>
                <xsd:element ref="ns2:_dlc_DocIdPersistId" minOccurs="0"/>
                <xsd:element ref="ns1:ReportOwner" minOccurs="0"/>
                <xsd:element ref="ns2:bf80e81150e248c48aa8cffdf0021a1f" minOccurs="0"/>
                <xsd:element ref="ns4:MediaServiceMetadata" minOccurs="0"/>
                <xsd:element ref="ns4:MediaServiceFastMetadata" minOccurs="0"/>
                <xsd:element ref="ns2:Coowner" minOccurs="0"/>
                <xsd:element ref="ns4:MediaServiceAutoTags" minOccurs="0"/>
                <xsd:element ref="ns4:MediaServiceOCR" minOccurs="0"/>
                <xsd:element ref="ns1:_dlc_Exempt" minOccurs="0"/>
                <xsd:element ref="ns1:_dlc_ExpireDateSaved" minOccurs="0"/>
                <xsd:element ref="ns1:_dlc_ExpireDate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7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8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79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80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_ip_UnifiedCompliancePolicyProperties" ma:index="8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8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4" nillable="true" ma:displayName="Owner" ma:indexed="true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ParentID1" ma:index="36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FolderExtensions" ma:index="37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GenericText2" ma:index="38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9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od9986d31974458fb3007746ec0bce5f" ma:index="40" nillable="true" ma:taxonomy="true" ma:internalName="od9986d31974458fb3007746ec0bce5f" ma:taxonomyFieldName="Languages" ma:displayName="SMSG Languages" ma:readOnly="false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f18964d-8fab-4884-b4ab-3c4f77d230bb}" ma:internalName="TaxCatchAll" ma:showField="CatchAllData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f18964d-8fab-4884-b4ab-3c4f77d230bb}" ma:internalName="TaxCatchAllLabel" ma:readOnly="true" ma:showField="CatchAllDataLabel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readOnly="false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eb54ac91059940029a3cc8a4ff5af673" ma:index="67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_dlc_DocIdUrl" ma:index="6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69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f80e81150e248c48aa8cffdf0021a1f" ma:index="71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Coowner" ma:index="74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da47c-b952-45f3-b0f9-608d81f064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7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7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75" nillable="true" ma:displayName="MediaServiceAutoTags" ma:internalName="MediaServiceAutoTags" ma:readOnly="true">
      <xsd:simpleType>
        <xsd:restriction base="dms:Text"/>
      </xsd:simpleType>
    </xsd:element>
    <xsd:element name="MediaServiceOCR" ma:index="7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 xsi:nil="true"/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Justin Oppelaar</DisplayName>
        <AccountId>14627</AccountId>
        <AccountType/>
      </UserInfo>
    </Owner>
    <PublishDate xmlns="230E9DF3-BE65-4C73-A93B-D1236EBD677E">2018-03-20T07:00:00+00:00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 xsi:nil="true"/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/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i:0#.f|membership|v-joalso@microsoft.com</DisplayName>
        <AccountId>46</AccountId>
        <AccountType/>
      </UserInfo>
      <UserInfo>
        <DisplayName>i:0#.f|membership|samcho@microsoft.com</DisplayName>
        <AccountId>82</AccountId>
        <AccountType/>
      </UserInfo>
      <UserInfo>
        <DisplayName>i:0#.f|membership|v-sasaff@microsoft.com</DisplayName>
        <AccountId>60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Cognitive Services</TermName>
          <TermId xmlns="http://schemas.microsoft.com/office/infopath/2007/PartnerControls">d4822b8f-2d1c-4a11-826f-7fd59398add0</TermId>
        </TermInfo>
      </Terms>
    </bf80e81150e248c48aa8cffdf0021a1f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 xsi:nil="true"/>
      <Description xsi:nil="true"/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AverageRating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Cognitive Services</TermName>
          <TermId xmlns="http://schemas.microsoft.com/office/infopath/2007/PartnerControls">c8f23e1a-bb25-4c5c-90fa-bef719796b30</TermId>
        </TermInfo>
        <TermInfo xmlns="http://schemas.microsoft.com/office/infopath/2007/PartnerControls">
          <TermName xmlns="http://schemas.microsoft.com/office/infopath/2007/PartnerControls">Deep Learning</TermName>
          <TermId xmlns="http://schemas.microsoft.com/office/infopath/2007/PartnerControls">02be91e4-530a-485b-a9b5-0370a3cd2ab1</TermId>
        </TermInfo>
        <TermInfo xmlns="http://schemas.microsoft.com/office/infopath/2007/PartnerControls">
          <TermName xmlns="http://schemas.microsoft.com/office/infopath/2007/PartnerControls">artificial neural networks</TermName>
          <TermId xmlns="http://schemas.microsoft.com/office/infopath/2007/PartnerControls">3c500d92-4690-4bad-aebe-572cfbcdbf7b</TermId>
        </TermInfo>
        <TermInfo xmlns="http://schemas.microsoft.com/office/infopath/2007/PartnerControls">
          <TermName xmlns="http://schemas.microsoft.com/office/infopath/2007/PartnerControls">Microsoft AI</TermName>
          <TermId xmlns="http://schemas.microsoft.com/office/infopath/2007/PartnerControls">cb4d3430-a930-426e-b7fa-8ba1a0cc0d4d</TermId>
        </TermInfo>
        <TermInfo xmlns="http://schemas.microsoft.com/office/infopath/2007/PartnerControls">
          <TermName xmlns="http://schemas.microsoft.com/office/infopath/2007/PartnerControls">data ＆ ai</TermName>
          <TermId xmlns="http://schemas.microsoft.com/office/infopath/2007/PartnerControls">5442ab1f-79c2-4462-93de-23b6e6f629dc</TermId>
        </TermInfo>
        <TermInfo xmlns="http://schemas.microsoft.com/office/infopath/2007/PartnerControls">
          <TermName xmlns="http://schemas.microsoft.com/office/infopath/2007/PartnerControls">Bot Framework</TermName>
          <TermId xmlns="http://schemas.microsoft.com/office/infopath/2007/PartnerControls">11111111-1111-1111-1111-111111111111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2922</Value>
      <Value>14</Value>
      <Value>2920</Value>
      <Value>2919</Value>
      <Value>2921</Value>
      <Value>2898</Value>
      <Value>829</Value>
      <Value>2927</Value>
      <Value>2909</Value>
      <Value>171</Value>
      <Value>2924</Value>
    </TaxCatchAll>
    <ParentID1 xmlns="230e9df3-be65-4c73-a93b-d1236ebd677e">G04KC-2-9992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audience intelligence</TermName>
          <TermId xmlns="http://schemas.microsoft.com/office/infopath/2007/PartnerControls">feb1b58c-1bd3-498a-ac41-008b33f185d5</TermId>
        </TermInfo>
      </Terms>
    </m6c7b4717b6346e6a075a59dd47eac69>
    <_dlc_DocId xmlns="230e9df3-be65-4c73-a93b-d1236ebd677e">G04KC-1585526978-10100</_dlc_DocId>
    <_dlc_DocIdUrl xmlns="230e9df3-be65-4c73-a93b-d1236ebd677e">
      <Url>https://microsoft.sharepoint.com/sites/Infopedia_G04KC/_layouts/15/DocIdRedir.aspx?ID=G04KC-1585526978-10100</Url>
      <Description>G04KC-1585526978-10100</Description>
    </_dlc_DocIdUrl>
    <_ip_UnifiedCompliancePolicyUIAction xmlns="http://schemas.microsoft.com/sharepoint/v3" xsi:nil="true"/>
    <MediaServiceKeyPoints xmlns="a3cda47c-b952-45f3-b0f9-608d81f0648b" xsi:nil="true"/>
    <_ip_UnifiedCompliancePolicyProperties xmlns="http://schemas.microsoft.com/sharepoint/v3" xsi:nil="true"/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50EB00E9798C2647B5B35AABE2979694|-661092312" UniqueId="62b56938-9183-4142-82b6-76f6a1ad0af2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Props1.xml><?xml version="1.0" encoding="utf-8"?>
<ds:datastoreItem xmlns:ds="http://schemas.openxmlformats.org/officeDocument/2006/customXml" ds:itemID="{9D382496-ACCD-480B-967B-00A9A0CD9CC3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B492A06-4CB9-443B-A191-36CF216587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a3cda47c-b952-45f3-b0f9-608d81f064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204604-2409-4FB7-9AD5-C13CDBAC38E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60202FC-2B0C-468B-96CD-374912E2889F}">
  <ds:schemaRefs>
    <ds:schemaRef ds:uri="http://schemas.microsoft.com/office/2006/documentManagement/types"/>
    <ds:schemaRef ds:uri="http://www.w3.org/XML/1998/namespace"/>
    <ds:schemaRef ds:uri="230e9df3-be65-4c73-a93b-d1236ebd677e"/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a3cda47c-b952-45f3-b0f9-608d81f0648b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3D69A768-6D97-43E3-AC26-48AC943A26CA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1788</Words>
  <Application>Microsoft Office PowerPoint</Application>
  <PresentationFormat>Custom</PresentationFormat>
  <Paragraphs>437</Paragraphs>
  <Slides>32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Bots Overview </vt:lpstr>
      <vt:lpstr>Explosive growth (Nov 2018)</vt:lpstr>
      <vt:lpstr>Why a bot? </vt:lpstr>
      <vt:lpstr>Kinds of bots 1,000+ companies engaging us </vt:lpstr>
      <vt:lpstr>What is a bot? </vt:lpstr>
      <vt:lpstr>What is the Bot Framework? </vt:lpstr>
      <vt:lpstr>What is the Bot Framework? </vt:lpstr>
      <vt:lpstr>Bot Framework surface area</vt:lpstr>
      <vt:lpstr>PowerPoint Presentation</vt:lpstr>
      <vt:lpstr>Key Links for Bots</vt:lpstr>
      <vt:lpstr>Highlights</vt:lpstr>
      <vt:lpstr>New docs!</vt:lpstr>
      <vt:lpstr>Demo</vt:lpstr>
      <vt:lpstr>New channels</vt:lpstr>
      <vt:lpstr>New channels</vt:lpstr>
      <vt:lpstr>Bot discovery</vt:lpstr>
      <vt:lpstr>Bot discovery</vt:lpstr>
      <vt:lpstr>Adaptive cards</vt:lpstr>
      <vt:lpstr>Payments</vt:lpstr>
      <vt:lpstr>Speech</vt:lpstr>
      <vt:lpstr>LUIS</vt:lpstr>
      <vt:lpstr>Bot analytics</vt:lpstr>
      <vt:lpstr>Bot Framework Emulator</vt:lpstr>
      <vt:lpstr>Bots State Management</vt:lpstr>
      <vt:lpstr>Bots State Management</vt:lpstr>
      <vt:lpstr>Bots State Management</vt:lpstr>
      <vt:lpstr>V3 SDK issues</vt:lpstr>
      <vt:lpstr>V4 SDK goals</vt:lpstr>
      <vt:lpstr>Call to action</vt:lpstr>
      <vt:lpstr>LearnAI - Designing and Architecting Intelligent Agents   http://aka.ms/LearnAI-daaia</vt:lpstr>
      <vt:lpstr>  https://github.com/Azure/LearnAI-Airlift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>Bot Framework; artificial neural networks; Deep Learning; Cognitive Services; Microsoft AI; data ＆ ai</cp:keywords>
  <cp:lastModifiedBy>Rodrigo Souza</cp:lastModifiedBy>
  <cp:revision>106</cp:revision>
  <dcterms:modified xsi:type="dcterms:W3CDTF">2019-02-03T03:03:04Z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0x0101000E4CB7077FEE4FF7AE86D4A500EEC780030016C849C62B10EB41ACA8C7EEDEF40BB20050EB00E9798C2647B5B35AABE2979694</vt:lpwstr>
  </property>
  <property fmtid="{D5CDD505-2E9C-101B-9397-08002B2CF9AE}" pid="3" name="_dlc_policyId">
    <vt:lpwstr>0x0101000E4CB7077FEE4FF7AE86D4A500EEC780030016C849C62B10EB41ACA8C7EEDEF40BB20050EB00E9798C2647B5B35AABE2979694|-661092312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>2922;#Cognitive Services|c8f23e1a-bb25-4c5c-90fa-bef719796b30;#2921;#Deep Learning|02be91e4-530a-485b-a9b5-0370a3cd2ab1;#2920;#artificial neural networks|3c500d92-4690-4bad-aebe-572cfbcdbf7b;#2898;#Microsoft AI|cb4d3430-a930-426e-b7fa-8ba1a0cc0d4d;#2927;#</vt:lpwstr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171;#customer presentations|18e9ae94-e321-4eea-82d2-ad5b2f470f3c</vt:lpwstr>
  </property>
  <property fmtid="{D5CDD505-2E9C-101B-9397-08002B2CF9AE}" pid="10" name="Industries">
    <vt:lpwstr/>
  </property>
  <property fmtid="{D5CDD505-2E9C-101B-9397-08002B2CF9AE}" pid="11" name="Roles">
    <vt:lpwstr/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/>
  </property>
  <property fmtid="{D5CDD505-2E9C-101B-9397-08002B2CF9AE}" pid="15" name="BusinessArchitecture">
    <vt:lpwstr>829;#machine learning|912b89bd-3197-4d37-838b-dea3c299099a</vt:lpwstr>
  </property>
  <property fmtid="{D5CDD505-2E9C-101B-9397-08002B2CF9AE}" pid="16" name="Products">
    <vt:lpwstr>2909;#Microsoft Cognitive Services|d4822b8f-2d1c-4a11-826f-7fd59398add0</vt:lpwstr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>2919;#audience intelligence|feb1b58c-1bd3-498a-ac41-008b33f185d5</vt:lpwstr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  <property fmtid="{D5CDD505-2E9C-101B-9397-08002B2CF9AE}" pid="52" name="Update Expiration Date For Docset2">
    <vt:lpwstr>https://microsoft.sharepoint.com/sites/Infopedia_G04KC/_layouts/15/wrkstat.aspx?List=a3cda47c-b952-45f3-b0f9-608d81f0648b&amp;WorkflowInstanceName=555f2af1-1b6d-487a-9e29-bf54866de791, Update Expiration for Docset in KCDOCs2</vt:lpwstr>
  </property>
</Properties>
</file>